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handoutMasterIdLst>
    <p:handoutMasterId r:id="rId39"/>
  </p:handoutMasterIdLst>
  <p:sldIdLst>
    <p:sldId id="256" r:id="rId2"/>
    <p:sldId id="257" r:id="rId3"/>
    <p:sldId id="258" r:id="rId4"/>
    <p:sldId id="259" r:id="rId5"/>
    <p:sldId id="267" r:id="rId6"/>
    <p:sldId id="277" r:id="rId7"/>
    <p:sldId id="278" r:id="rId8"/>
    <p:sldId id="275" r:id="rId9"/>
    <p:sldId id="280" r:id="rId10"/>
    <p:sldId id="281" r:id="rId11"/>
    <p:sldId id="282" r:id="rId12"/>
    <p:sldId id="279" r:id="rId13"/>
    <p:sldId id="284" r:id="rId14"/>
    <p:sldId id="283" r:id="rId15"/>
    <p:sldId id="286" r:id="rId16"/>
    <p:sldId id="285" r:id="rId17"/>
    <p:sldId id="276" r:id="rId18"/>
    <p:sldId id="268" r:id="rId19"/>
    <p:sldId id="263" r:id="rId20"/>
    <p:sldId id="260" r:id="rId21"/>
    <p:sldId id="270" r:id="rId22"/>
    <p:sldId id="261" r:id="rId23"/>
    <p:sldId id="269" r:id="rId24"/>
    <p:sldId id="262" r:id="rId25"/>
    <p:sldId id="271" r:id="rId26"/>
    <p:sldId id="265" r:id="rId27"/>
    <p:sldId id="272" r:id="rId28"/>
    <p:sldId id="273" r:id="rId29"/>
    <p:sldId id="264" r:id="rId30"/>
    <p:sldId id="289" r:id="rId31"/>
    <p:sldId id="288" r:id="rId32"/>
    <p:sldId id="266" r:id="rId33"/>
    <p:sldId id="287" r:id="rId34"/>
    <p:sldId id="290" r:id="rId35"/>
    <p:sldId id="291" r:id="rId36"/>
    <p:sldId id="292" r:id="rId37"/>
    <p:sldId id="293" r:id="rId3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6" frameSlides="1"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49" d="100"/>
          <a:sy n="49" d="100"/>
        </p:scale>
        <p:origin x="-1024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handoutMaster" Target="handoutMasters/handoutMaster1.xml"/><Relationship Id="rId40" Type="http://schemas.openxmlformats.org/officeDocument/2006/relationships/printerSettings" Target="printerSettings/printerSettings1.bin"/><Relationship Id="rId41" Type="http://schemas.openxmlformats.org/officeDocument/2006/relationships/presProps" Target="presProps.xml"/><Relationship Id="rId42" Type="http://schemas.openxmlformats.org/officeDocument/2006/relationships/viewProps" Target="viewProps.xml"/><Relationship Id="rId43" Type="http://schemas.openxmlformats.org/officeDocument/2006/relationships/theme" Target="theme/theme1.xml"/><Relationship Id="rId4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44C47D7-1EF1-4A4C-BE83-3978D97ADB2E}" type="datetimeFigureOut">
              <a:rPr lang="en-US" smtClean="0"/>
              <a:t>2/6/14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369EB92-2E6E-F941-9FDA-D1E5529D11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62721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1E30C0-9A6E-9E47-B05C-F77A4228DF66}" type="datetimeFigureOut">
              <a:rPr lang="en-US" smtClean="0"/>
              <a:t>2/6/14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7600C1-B223-7649-A3A8-B3A7DD7273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95424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1E30C0-9A6E-9E47-B05C-F77A4228DF66}" type="datetimeFigureOut">
              <a:rPr lang="en-US" smtClean="0"/>
              <a:t>2/6/14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7600C1-B223-7649-A3A8-B3A7DD7273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86468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1E30C0-9A6E-9E47-B05C-F77A4228DF66}" type="datetimeFigureOut">
              <a:rPr lang="en-US" smtClean="0"/>
              <a:t>2/6/14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7600C1-B223-7649-A3A8-B3A7DD7273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19279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1E30C0-9A6E-9E47-B05C-F77A4228DF66}" type="datetimeFigureOut">
              <a:rPr lang="en-US" smtClean="0"/>
              <a:t>2/6/14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7600C1-B223-7649-A3A8-B3A7DD7273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19732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1E30C0-9A6E-9E47-B05C-F77A4228DF66}" type="datetimeFigureOut">
              <a:rPr lang="en-US" smtClean="0"/>
              <a:t>2/6/14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7600C1-B223-7649-A3A8-B3A7DD7273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11825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1E30C0-9A6E-9E47-B05C-F77A4228DF66}" type="datetimeFigureOut">
              <a:rPr lang="en-US" smtClean="0"/>
              <a:t>2/6/14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7600C1-B223-7649-A3A8-B3A7DD7273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03036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1E30C0-9A6E-9E47-B05C-F77A4228DF66}" type="datetimeFigureOut">
              <a:rPr lang="en-US" smtClean="0"/>
              <a:t>2/6/14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7600C1-B223-7649-A3A8-B3A7DD7273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02955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1E30C0-9A6E-9E47-B05C-F77A4228DF66}" type="datetimeFigureOut">
              <a:rPr lang="en-US" smtClean="0"/>
              <a:t>2/6/14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7600C1-B223-7649-A3A8-B3A7DD7273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76196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1E30C0-9A6E-9E47-B05C-F77A4228DF66}" type="datetimeFigureOut">
              <a:rPr lang="en-US" smtClean="0"/>
              <a:t>2/6/14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7600C1-B223-7649-A3A8-B3A7DD7273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26132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1E30C0-9A6E-9E47-B05C-F77A4228DF66}" type="datetimeFigureOut">
              <a:rPr lang="en-US" smtClean="0"/>
              <a:t>2/6/14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7600C1-B223-7649-A3A8-B3A7DD7273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41681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1E30C0-9A6E-9E47-B05C-F77A4228DF66}" type="datetimeFigureOut">
              <a:rPr lang="en-US" smtClean="0"/>
              <a:t>2/6/14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7600C1-B223-7649-A3A8-B3A7DD7273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98135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1E30C0-9A6E-9E47-B05C-F77A4228DF66}" type="datetimeFigureOut">
              <a:rPr lang="en-US" smtClean="0"/>
              <a:t>2/6/14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7600C1-B223-7649-A3A8-B3A7DD7273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925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Relationship Id="rId3" Type="http://schemas.openxmlformats.org/officeDocument/2006/relationships/image" Target="../media/image9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Relationship Id="rId3" Type="http://schemas.openxmlformats.org/officeDocument/2006/relationships/image" Target="../media/image11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Relationship Id="rId3" Type="http://schemas.openxmlformats.org/officeDocument/2006/relationships/image" Target="../media/image13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4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4" Type="http://schemas.openxmlformats.org/officeDocument/2006/relationships/image" Target="../media/image19.png"/><Relationship Id="rId5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pn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png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Relationship Id="rId3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Relationship Id="rId3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Genetic Vocabulary Practice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86126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30957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79288"/>
            <a:ext cx="8229600" cy="253551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u="sng" dirty="0" smtClean="0"/>
              <a:t>Answer</a:t>
            </a:r>
            <a:r>
              <a:rPr lang="en-US" dirty="0" smtClean="0"/>
              <a:t>: </a:t>
            </a:r>
          </a:p>
          <a:p>
            <a:r>
              <a:rPr lang="en-US" dirty="0" smtClean="0"/>
              <a:t>A section of DNA containing instructions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u="sng" dirty="0" smtClean="0"/>
              <a:t>Examples</a:t>
            </a:r>
            <a:r>
              <a:rPr lang="en-US" dirty="0" smtClean="0"/>
              <a:t>: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28029" y="3286833"/>
            <a:ext cx="3752657" cy="346399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1330" y="4114799"/>
            <a:ext cx="5136699" cy="24573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7073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Trait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29766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Trait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79288"/>
            <a:ext cx="8229600" cy="2535511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u="sng" dirty="0" smtClean="0"/>
              <a:t>Answer</a:t>
            </a:r>
            <a:r>
              <a:rPr lang="en-US" dirty="0" smtClean="0"/>
              <a:t>: </a:t>
            </a:r>
          </a:p>
          <a:p>
            <a:r>
              <a:rPr lang="en-US" dirty="0" smtClean="0"/>
              <a:t>Any feature of a living thing determined by its genes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u="sng" dirty="0" smtClean="0"/>
              <a:t>Examples</a:t>
            </a:r>
            <a:r>
              <a:rPr lang="en-US" dirty="0" smtClean="0"/>
              <a:t>: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01377" y="2995142"/>
            <a:ext cx="3727324" cy="372732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2243" y="4114799"/>
            <a:ext cx="3302000" cy="2463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51104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Allele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34341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Allele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79288"/>
            <a:ext cx="8229600" cy="253551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u="sng" dirty="0" smtClean="0"/>
              <a:t>Answer</a:t>
            </a:r>
            <a:r>
              <a:rPr lang="en-US" dirty="0" smtClean="0"/>
              <a:t>: </a:t>
            </a:r>
          </a:p>
          <a:p>
            <a:r>
              <a:rPr lang="en-US" dirty="0" smtClean="0"/>
              <a:t>One of a number of different forms of a gene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u="sng" dirty="0" smtClean="0"/>
              <a:t>Examples</a:t>
            </a:r>
            <a:r>
              <a:rPr lang="en-US" dirty="0" smtClean="0"/>
              <a:t>: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1400" y="4114798"/>
            <a:ext cx="5109488" cy="2406303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87999" y="4114799"/>
            <a:ext cx="3494867" cy="2406302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1575889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Dominant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10873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Dominant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31454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u="sng" dirty="0" smtClean="0"/>
              <a:t>Answer</a:t>
            </a:r>
            <a:r>
              <a:rPr lang="en-US" dirty="0" smtClean="0"/>
              <a:t>: </a:t>
            </a:r>
          </a:p>
          <a:p>
            <a:r>
              <a:rPr lang="en-US" dirty="0" smtClean="0"/>
              <a:t>Any capital letter</a:t>
            </a:r>
          </a:p>
          <a:p>
            <a:r>
              <a:rPr lang="en-US" dirty="0" smtClean="0"/>
              <a:t>An allele that covers up recessive alleles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u="sng" dirty="0" smtClean="0"/>
              <a:t>Examples</a:t>
            </a:r>
            <a:r>
              <a:rPr lang="en-US" dirty="0" smtClean="0"/>
              <a:t>:</a:t>
            </a:r>
            <a:endParaRPr lang="en-US" dirty="0"/>
          </a:p>
          <a:p>
            <a:r>
              <a:rPr lang="en-US" dirty="0" smtClean="0"/>
              <a:t>R</a:t>
            </a:r>
          </a:p>
          <a:p>
            <a:r>
              <a:rPr lang="en-US" dirty="0" smtClean="0"/>
              <a:t>T</a:t>
            </a:r>
          </a:p>
          <a:p>
            <a:r>
              <a:rPr lang="en-US" dirty="0" smtClean="0"/>
              <a:t>B</a:t>
            </a:r>
          </a:p>
          <a:p>
            <a:r>
              <a:rPr lang="en-US" dirty="0"/>
              <a:t>H</a:t>
            </a:r>
          </a:p>
        </p:txBody>
      </p:sp>
    </p:spTree>
    <p:extLst>
      <p:ext uri="{BB962C8B-B14F-4D97-AF65-F5344CB8AC3E}">
        <p14:creationId xmlns:p14="http://schemas.microsoft.com/office/powerpoint/2010/main" val="13500419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Recessive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35968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Recessive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u="sng" dirty="0"/>
              <a:t>Answer</a:t>
            </a:r>
            <a:r>
              <a:rPr lang="en-US" dirty="0"/>
              <a:t>: </a:t>
            </a:r>
          </a:p>
          <a:p>
            <a:r>
              <a:rPr lang="en-US" dirty="0"/>
              <a:t>Any </a:t>
            </a:r>
            <a:r>
              <a:rPr lang="en-US" dirty="0" smtClean="0"/>
              <a:t>lowercase letter</a:t>
            </a:r>
            <a:endParaRPr lang="en-US" dirty="0"/>
          </a:p>
          <a:p>
            <a:r>
              <a:rPr lang="en-US" dirty="0"/>
              <a:t>An allele that </a:t>
            </a:r>
            <a:r>
              <a:rPr lang="en-US" dirty="0" smtClean="0"/>
              <a:t>gets covered </a:t>
            </a:r>
            <a:r>
              <a:rPr lang="en-US" dirty="0"/>
              <a:t>up </a:t>
            </a:r>
            <a:r>
              <a:rPr lang="en-US" dirty="0" smtClean="0"/>
              <a:t>dominant </a:t>
            </a:r>
            <a:r>
              <a:rPr lang="en-US" dirty="0"/>
              <a:t>alleles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u="sng" dirty="0"/>
              <a:t>Examples</a:t>
            </a:r>
            <a:r>
              <a:rPr lang="en-US" dirty="0"/>
              <a:t>:</a:t>
            </a:r>
          </a:p>
          <a:p>
            <a:r>
              <a:rPr lang="en-US" dirty="0" smtClean="0"/>
              <a:t>r</a:t>
            </a:r>
          </a:p>
          <a:p>
            <a:r>
              <a:rPr lang="en-US" dirty="0" smtClean="0"/>
              <a:t>t</a:t>
            </a:r>
          </a:p>
          <a:p>
            <a:r>
              <a:rPr lang="en-US" dirty="0" smtClean="0"/>
              <a:t>b</a:t>
            </a:r>
          </a:p>
          <a:p>
            <a:r>
              <a:rPr lang="en-US" dirty="0" smtClean="0"/>
              <a:t>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97551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to do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4354" y="1591733"/>
            <a:ext cx="8979646" cy="4525963"/>
          </a:xfrm>
        </p:spPr>
        <p:txBody>
          <a:bodyPr/>
          <a:lstStyle/>
          <a:p>
            <a:r>
              <a:rPr lang="en-US" dirty="0" smtClean="0"/>
              <a:t>Open a blank page in Educreations or Notability</a:t>
            </a:r>
          </a:p>
          <a:p>
            <a:endParaRPr lang="en-US" dirty="0"/>
          </a:p>
          <a:p>
            <a:r>
              <a:rPr lang="en-US" dirty="0" smtClean="0"/>
              <a:t>I will show you a word or letter(s)</a:t>
            </a:r>
          </a:p>
          <a:p>
            <a:endParaRPr lang="en-US" dirty="0"/>
          </a:p>
          <a:p>
            <a:r>
              <a:rPr lang="en-US" dirty="0" smtClean="0"/>
              <a:t>You </a:t>
            </a:r>
            <a:r>
              <a:rPr lang="en-US" dirty="0" smtClean="0"/>
              <a:t>WRITE </a:t>
            </a:r>
            <a:r>
              <a:rPr lang="en-US" dirty="0" smtClean="0"/>
              <a:t>what it </a:t>
            </a:r>
            <a:r>
              <a:rPr lang="en-US" dirty="0" smtClean="0"/>
              <a:t>means, and add a PICTURE/EXAMPLE if you can.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8287906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Homozygous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22634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Homozygous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u="sng" dirty="0"/>
              <a:t>Answer</a:t>
            </a:r>
            <a:r>
              <a:rPr lang="en-US" dirty="0"/>
              <a:t>: </a:t>
            </a:r>
          </a:p>
          <a:p>
            <a:r>
              <a:rPr lang="en-US" dirty="0"/>
              <a:t>Any genotype with two </a:t>
            </a:r>
            <a:r>
              <a:rPr lang="en-US" dirty="0" smtClean="0"/>
              <a:t>of the </a:t>
            </a:r>
            <a:r>
              <a:rPr lang="en-US" u="sng" dirty="0" smtClean="0"/>
              <a:t>same</a:t>
            </a:r>
            <a:r>
              <a:rPr lang="en-US" dirty="0" smtClean="0"/>
              <a:t> </a:t>
            </a:r>
            <a:r>
              <a:rPr lang="en-US" dirty="0"/>
              <a:t>alleles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u="sng" dirty="0"/>
              <a:t>Examples</a:t>
            </a:r>
            <a:r>
              <a:rPr lang="en-US" dirty="0" smtClean="0"/>
              <a:t>:</a:t>
            </a:r>
            <a:endParaRPr lang="en-US" dirty="0"/>
          </a:p>
          <a:p>
            <a:r>
              <a:rPr lang="en-US" dirty="0" err="1" smtClean="0"/>
              <a:t>rr</a:t>
            </a:r>
            <a:endParaRPr lang="en-US" dirty="0" smtClean="0"/>
          </a:p>
          <a:p>
            <a:r>
              <a:rPr lang="en-US" dirty="0" smtClean="0"/>
              <a:t>RR</a:t>
            </a:r>
          </a:p>
          <a:p>
            <a:r>
              <a:rPr lang="en-US" dirty="0" smtClean="0"/>
              <a:t>BB</a:t>
            </a:r>
          </a:p>
          <a:p>
            <a:r>
              <a:rPr lang="en-US" dirty="0" smtClean="0"/>
              <a:t>bb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73657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Heterozygous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46535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Heterozygous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u="sng" dirty="0" smtClean="0"/>
              <a:t>Answer</a:t>
            </a:r>
            <a:r>
              <a:rPr lang="en-US" dirty="0" smtClean="0"/>
              <a:t>: </a:t>
            </a:r>
          </a:p>
          <a:p>
            <a:r>
              <a:rPr lang="en-US" dirty="0" smtClean="0"/>
              <a:t>Any genotype with two </a:t>
            </a:r>
            <a:r>
              <a:rPr lang="en-US" u="sng" dirty="0" smtClean="0"/>
              <a:t>different</a:t>
            </a:r>
            <a:r>
              <a:rPr lang="en-US" dirty="0" smtClean="0"/>
              <a:t> alleles</a:t>
            </a:r>
          </a:p>
          <a:p>
            <a:endParaRPr lang="en-US" dirty="0" smtClean="0"/>
          </a:p>
          <a:p>
            <a:pPr marL="0" indent="0">
              <a:buNone/>
            </a:pPr>
            <a:r>
              <a:rPr lang="en-US" u="sng" dirty="0"/>
              <a:t>Examples</a:t>
            </a:r>
            <a:r>
              <a:rPr lang="en-US" dirty="0" smtClean="0"/>
              <a:t>:</a:t>
            </a:r>
            <a:endParaRPr lang="en-US" dirty="0"/>
          </a:p>
          <a:p>
            <a:r>
              <a:rPr lang="en-US" dirty="0" smtClean="0"/>
              <a:t>Bb</a:t>
            </a:r>
          </a:p>
          <a:p>
            <a:r>
              <a:rPr lang="en-US" dirty="0" err="1" smtClean="0"/>
              <a:t>Tt</a:t>
            </a:r>
            <a:endParaRPr lang="en-US" dirty="0" smtClean="0"/>
          </a:p>
          <a:p>
            <a:r>
              <a:rPr lang="en-US" dirty="0" err="1" smtClean="0"/>
              <a:t>Hh</a:t>
            </a:r>
            <a:endParaRPr lang="en-US" dirty="0" smtClean="0"/>
          </a:p>
          <a:p>
            <a:r>
              <a:rPr lang="en-US" dirty="0" err="1" smtClean="0"/>
              <a:t>Rr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2413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Homozygous Dominant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24189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Homozygous Dominant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20733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u="sng" dirty="0" smtClean="0"/>
              <a:t>Answer</a:t>
            </a:r>
            <a:r>
              <a:rPr lang="en-US" dirty="0" smtClean="0"/>
              <a:t>: </a:t>
            </a:r>
          </a:p>
          <a:p>
            <a:r>
              <a:rPr lang="en-US" dirty="0" smtClean="0"/>
              <a:t>Genotype with two dominant alleles</a:t>
            </a:r>
          </a:p>
          <a:p>
            <a:pPr marL="0" indent="0">
              <a:buNone/>
            </a:pPr>
            <a:r>
              <a:rPr lang="en-US" dirty="0" smtClean="0"/>
              <a:t>(homo = same, dominant = big/strong)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u="sng" dirty="0" smtClean="0"/>
              <a:t>Examples</a:t>
            </a:r>
            <a:r>
              <a:rPr lang="en-US" dirty="0" smtClean="0"/>
              <a:t>:</a:t>
            </a:r>
            <a:endParaRPr lang="en-US" dirty="0"/>
          </a:p>
          <a:p>
            <a:r>
              <a:rPr lang="en-US" dirty="0" smtClean="0"/>
              <a:t>BB</a:t>
            </a:r>
          </a:p>
          <a:p>
            <a:r>
              <a:rPr lang="en-US" dirty="0" smtClean="0"/>
              <a:t>HH</a:t>
            </a:r>
          </a:p>
          <a:p>
            <a:r>
              <a:rPr lang="en-US" dirty="0" smtClean="0"/>
              <a:t>TT</a:t>
            </a:r>
          </a:p>
          <a:p>
            <a:r>
              <a:rPr lang="en-US" dirty="0" smtClean="0"/>
              <a:t>RR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93143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Homozygous Recessive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41518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Homozygous Recessive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85267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u="sng" dirty="0"/>
              <a:t>Answer</a:t>
            </a:r>
            <a:r>
              <a:rPr lang="en-US" dirty="0"/>
              <a:t>: </a:t>
            </a:r>
          </a:p>
          <a:p>
            <a:r>
              <a:rPr lang="en-US" dirty="0"/>
              <a:t>Genotype with two </a:t>
            </a:r>
            <a:r>
              <a:rPr lang="en-US" dirty="0" smtClean="0"/>
              <a:t>recessive alleles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(homo = same, dominant = </a:t>
            </a:r>
            <a:r>
              <a:rPr lang="en-US" dirty="0" smtClean="0"/>
              <a:t>little/weak)</a:t>
            </a: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u="sng" dirty="0"/>
              <a:t>Examples</a:t>
            </a:r>
            <a:r>
              <a:rPr lang="en-US" dirty="0"/>
              <a:t>:</a:t>
            </a:r>
          </a:p>
          <a:p>
            <a:r>
              <a:rPr lang="en-US" dirty="0" smtClean="0"/>
              <a:t>bb</a:t>
            </a:r>
            <a:endParaRPr lang="en-US" dirty="0"/>
          </a:p>
          <a:p>
            <a:r>
              <a:rPr lang="en-US" dirty="0" err="1" smtClean="0"/>
              <a:t>hh</a:t>
            </a:r>
            <a:endParaRPr lang="en-US" dirty="0"/>
          </a:p>
          <a:p>
            <a:r>
              <a:rPr lang="en-US" dirty="0" err="1" smtClean="0"/>
              <a:t>tt</a:t>
            </a:r>
            <a:endParaRPr lang="en-US" dirty="0"/>
          </a:p>
          <a:p>
            <a:r>
              <a:rPr lang="en-US" dirty="0" err="1" smtClean="0"/>
              <a:t>rr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06705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Genotype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21667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Genotype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76800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u="sng" dirty="0" smtClean="0"/>
              <a:t>Answer</a:t>
            </a:r>
            <a:r>
              <a:rPr lang="en-US" dirty="0" smtClean="0"/>
              <a:t>: </a:t>
            </a:r>
          </a:p>
          <a:p>
            <a:r>
              <a:rPr lang="en-US" dirty="0" smtClean="0"/>
              <a:t>The genes (letters) an organism has</a:t>
            </a:r>
          </a:p>
          <a:p>
            <a:endParaRPr lang="en-US" dirty="0" smtClean="0"/>
          </a:p>
          <a:p>
            <a:pPr marL="0" indent="0">
              <a:buNone/>
            </a:pPr>
            <a:r>
              <a:rPr lang="en-US" u="sng" dirty="0" smtClean="0"/>
              <a:t>Examples</a:t>
            </a:r>
            <a:r>
              <a:rPr lang="en-US" dirty="0" smtClean="0"/>
              <a:t>:</a:t>
            </a:r>
            <a:endParaRPr lang="en-US" dirty="0"/>
          </a:p>
          <a:p>
            <a:r>
              <a:rPr lang="en-US" dirty="0" smtClean="0"/>
              <a:t>BB</a:t>
            </a:r>
          </a:p>
          <a:p>
            <a:r>
              <a:rPr lang="en-US" dirty="0" smtClean="0"/>
              <a:t>Bb</a:t>
            </a:r>
          </a:p>
          <a:p>
            <a:r>
              <a:rPr lang="en-US" dirty="0" smtClean="0"/>
              <a:t>bb</a:t>
            </a:r>
          </a:p>
          <a:p>
            <a:r>
              <a:rPr lang="en-US" dirty="0" smtClean="0"/>
              <a:t>TT</a:t>
            </a:r>
          </a:p>
          <a:p>
            <a:r>
              <a:rPr lang="en-US" dirty="0" err="1" smtClean="0"/>
              <a:t>Tt</a:t>
            </a:r>
            <a:endParaRPr lang="en-US" dirty="0" smtClean="0"/>
          </a:p>
          <a:p>
            <a:r>
              <a:rPr lang="en-US" dirty="0" err="1" smtClean="0"/>
              <a:t>tt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0508538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 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4354" y="1591733"/>
            <a:ext cx="8979646" cy="4525963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If I said “</a:t>
            </a:r>
            <a:r>
              <a:rPr lang="en-US" b="1" dirty="0" smtClean="0"/>
              <a:t>Cell”</a:t>
            </a:r>
          </a:p>
          <a:p>
            <a:endParaRPr lang="en-US" dirty="0"/>
          </a:p>
          <a:p>
            <a:r>
              <a:rPr lang="en-US" dirty="0"/>
              <a:t>You could write something like “</a:t>
            </a:r>
            <a:r>
              <a:rPr lang="en-US" b="1" dirty="0">
                <a:solidFill>
                  <a:srgbClr val="FF0000"/>
                </a:solidFill>
              </a:rPr>
              <a:t>the smallest basic unit of life</a:t>
            </a:r>
            <a:r>
              <a:rPr lang="en-US" dirty="0"/>
              <a:t>.”</a:t>
            </a:r>
          </a:p>
          <a:p>
            <a:endParaRPr lang="en-US" dirty="0" smtClean="0"/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and</a:t>
            </a:r>
            <a:endParaRPr lang="en-US" dirty="0"/>
          </a:p>
          <a:p>
            <a:endParaRPr lang="en-US" dirty="0" smtClean="0"/>
          </a:p>
          <a:p>
            <a:r>
              <a:rPr lang="en-US" dirty="0" smtClean="0"/>
              <a:t>You </a:t>
            </a:r>
            <a:r>
              <a:rPr lang="en-US" dirty="0" smtClean="0"/>
              <a:t>could draw a cell</a:t>
            </a:r>
          </a:p>
          <a:p>
            <a:endParaRPr lang="en-US" sz="1800" dirty="0"/>
          </a:p>
          <a:p>
            <a:pPr marL="457200" lvl="1" indent="0">
              <a:buNone/>
            </a:pPr>
            <a:endParaRPr lang="en-US" sz="1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39823" y="4292600"/>
            <a:ext cx="3175000" cy="2565400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2587649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Phenotype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25773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Phenotype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89689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u="sng" dirty="0" smtClean="0"/>
              <a:t>Answer</a:t>
            </a:r>
            <a:r>
              <a:rPr lang="en-US" dirty="0" smtClean="0"/>
              <a:t>: </a:t>
            </a:r>
          </a:p>
          <a:p>
            <a:r>
              <a:rPr lang="en-US" dirty="0" smtClean="0"/>
              <a:t>The traits (looks) an organism has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u="sng" dirty="0" smtClean="0"/>
              <a:t>Examples</a:t>
            </a:r>
            <a:r>
              <a:rPr lang="en-US" dirty="0" smtClean="0"/>
              <a:t>:</a:t>
            </a:r>
            <a:endParaRPr lang="en-US" dirty="0"/>
          </a:p>
          <a:p>
            <a:r>
              <a:rPr lang="en-US" dirty="0" smtClean="0"/>
              <a:t>Blue Eyes</a:t>
            </a:r>
          </a:p>
          <a:p>
            <a:r>
              <a:rPr lang="en-US" dirty="0" smtClean="0"/>
              <a:t>Brown Eyes</a:t>
            </a:r>
          </a:p>
          <a:p>
            <a:r>
              <a:rPr lang="en-US" dirty="0" smtClean="0"/>
              <a:t>Hitchhiker’s Thumb</a:t>
            </a:r>
          </a:p>
          <a:p>
            <a:r>
              <a:rPr lang="en-US" dirty="0" smtClean="0"/>
              <a:t>Black Hair</a:t>
            </a:r>
          </a:p>
          <a:p>
            <a:r>
              <a:rPr lang="en-US" dirty="0" smtClean="0"/>
              <a:t>Curly Hair</a:t>
            </a:r>
          </a:p>
          <a:p>
            <a:r>
              <a:rPr lang="en-US" dirty="0" smtClean="0"/>
              <a:t>Dimples</a:t>
            </a:r>
          </a:p>
        </p:txBody>
      </p:sp>
    </p:spTree>
    <p:extLst>
      <p:ext uri="{BB962C8B-B14F-4D97-AF65-F5344CB8AC3E}">
        <p14:creationId xmlns:p14="http://schemas.microsoft.com/office/powerpoint/2010/main" val="24535092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Artificial Selection </a:t>
            </a:r>
            <a:br>
              <a:rPr lang="en-US" dirty="0" smtClean="0"/>
            </a:br>
            <a:r>
              <a:rPr lang="en-US" dirty="0" smtClean="0"/>
              <a:t>(aka Selective Breeding)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23129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Artificial Selection </a:t>
            </a:r>
            <a:br>
              <a:rPr lang="en-US" dirty="0"/>
            </a:br>
            <a:r>
              <a:rPr lang="en-US" dirty="0"/>
              <a:t>(aka Selective Breeding)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88310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u="sng" dirty="0" smtClean="0"/>
              <a:t>Answer</a:t>
            </a:r>
            <a:r>
              <a:rPr lang="en-US" dirty="0" smtClean="0"/>
              <a:t>: </a:t>
            </a:r>
          </a:p>
          <a:p>
            <a:r>
              <a:rPr lang="en-US" dirty="0" smtClean="0"/>
              <a:t>The modification of traits by choosing which organisms reproduce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u="sng" dirty="0" smtClean="0"/>
              <a:t>Examples</a:t>
            </a:r>
            <a:r>
              <a:rPr lang="en-US" dirty="0" smtClean="0"/>
              <a:t>: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4621696"/>
            <a:ext cx="2235200" cy="2032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30800" y="4621696"/>
            <a:ext cx="4013200" cy="20320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73785" y="3808338"/>
            <a:ext cx="2033108" cy="30496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89100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Genetic Engineering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99098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Genetic Engineering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88310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u="sng" dirty="0" smtClean="0"/>
              <a:t>Answer</a:t>
            </a:r>
            <a:r>
              <a:rPr lang="en-US" dirty="0" smtClean="0"/>
              <a:t>: </a:t>
            </a:r>
          </a:p>
          <a:p>
            <a:r>
              <a:rPr lang="en-US" dirty="0" smtClean="0"/>
              <a:t>The modification of traits by “messing with” the organism’s DNA.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u="sng" dirty="0" smtClean="0"/>
              <a:t>Examples</a:t>
            </a:r>
            <a:r>
              <a:rPr lang="en-US" dirty="0" smtClean="0"/>
              <a:t>: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35870" y="4391127"/>
            <a:ext cx="3720530" cy="246687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5385" y="4941168"/>
            <a:ext cx="2880485" cy="1916832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56400" y="3454400"/>
            <a:ext cx="2387600" cy="34036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76876" y="0"/>
            <a:ext cx="2267123" cy="21205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72984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Genetic Engineering </a:t>
            </a:r>
            <a:r>
              <a:rPr lang="en-US" dirty="0" smtClean="0">
                <a:sym typeface="Wingdings"/>
              </a:rPr>
              <a:t></a:t>
            </a:r>
            <a:endParaRPr lang="en-US" dirty="0"/>
          </a:p>
        </p:txBody>
      </p:sp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2"/>
          <a:srcRect l="-22805" r="-22805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039103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Genetic Engineering </a:t>
            </a:r>
            <a:r>
              <a:rPr lang="en-US" dirty="0" smtClean="0">
                <a:sym typeface="Wingdings"/>
              </a:rPr>
              <a:t>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/>
          <a:srcRect t="8678" b="8678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1015622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Nucleus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17988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Nucleus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253551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u="sng" dirty="0" smtClean="0"/>
              <a:t>Answer</a:t>
            </a:r>
            <a:r>
              <a:rPr lang="en-US" dirty="0" smtClean="0"/>
              <a:t>: </a:t>
            </a:r>
          </a:p>
          <a:p>
            <a:r>
              <a:rPr lang="en-US" dirty="0" smtClean="0"/>
              <a:t>Organelle (cell part) where DNA is stored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u="sng" dirty="0" smtClean="0"/>
              <a:t>Examples</a:t>
            </a:r>
            <a:r>
              <a:rPr lang="en-US" dirty="0" smtClean="0"/>
              <a:t>: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4135711"/>
            <a:ext cx="3405640" cy="226629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09761" y="3662225"/>
            <a:ext cx="2705100" cy="3009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95470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Chromosome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77436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Chromosome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2535511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u="sng" dirty="0" smtClean="0"/>
              <a:t>Answer</a:t>
            </a:r>
            <a:r>
              <a:rPr lang="en-US" dirty="0" smtClean="0"/>
              <a:t>: </a:t>
            </a:r>
          </a:p>
          <a:p>
            <a:r>
              <a:rPr lang="en-US" dirty="0" smtClean="0"/>
              <a:t>A single piece of coiled DNA</a:t>
            </a:r>
          </a:p>
          <a:p>
            <a:r>
              <a:rPr lang="en-US" dirty="0" smtClean="0"/>
              <a:t>A tight bundle of DNA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u="sng" dirty="0" smtClean="0"/>
              <a:t>Examples</a:t>
            </a:r>
            <a:r>
              <a:rPr lang="en-US" dirty="0" smtClean="0"/>
              <a:t>: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3941" y="4275115"/>
            <a:ext cx="2672644" cy="242349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04671" y="4275115"/>
            <a:ext cx="4782129" cy="23389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54362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DNA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48433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DNA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2535511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US" u="sng" dirty="0" smtClean="0"/>
              <a:t>Answer</a:t>
            </a:r>
            <a:r>
              <a:rPr lang="en-US" dirty="0" smtClean="0"/>
              <a:t>: </a:t>
            </a:r>
          </a:p>
          <a:p>
            <a:r>
              <a:rPr lang="en-US" dirty="0" smtClean="0"/>
              <a:t>A molecule containing coded instructions for life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u="sng" dirty="0" smtClean="0"/>
              <a:t>Examples</a:t>
            </a:r>
            <a:r>
              <a:rPr lang="en-US" dirty="0" smtClean="0"/>
              <a:t>: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44019" y="3360692"/>
            <a:ext cx="2489200" cy="32639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6793" y="4135711"/>
            <a:ext cx="3492500" cy="2324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21646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1030</TotalTime>
  <Words>379</Words>
  <Application>Microsoft Macintosh PowerPoint</Application>
  <PresentationFormat>On-screen Show (4:3)</PresentationFormat>
  <Paragraphs>154</Paragraphs>
  <Slides>37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37</vt:i4>
      </vt:variant>
    </vt:vector>
  </HeadingPairs>
  <TitlesOfParts>
    <vt:vector size="38" baseType="lpstr">
      <vt:lpstr>Office Theme</vt:lpstr>
      <vt:lpstr>Genetic Vocabulary Practice</vt:lpstr>
      <vt:lpstr>What to do</vt:lpstr>
      <vt:lpstr>For Example</vt:lpstr>
      <vt:lpstr>Nucleus</vt:lpstr>
      <vt:lpstr>Nucleus</vt:lpstr>
      <vt:lpstr>Chromosome</vt:lpstr>
      <vt:lpstr>Chromosome</vt:lpstr>
      <vt:lpstr>DNA</vt:lpstr>
      <vt:lpstr>DNA</vt:lpstr>
      <vt:lpstr>Gene</vt:lpstr>
      <vt:lpstr>Gene</vt:lpstr>
      <vt:lpstr>Trait</vt:lpstr>
      <vt:lpstr>Trait</vt:lpstr>
      <vt:lpstr>Allele</vt:lpstr>
      <vt:lpstr>Allele</vt:lpstr>
      <vt:lpstr>Dominant</vt:lpstr>
      <vt:lpstr>Dominant</vt:lpstr>
      <vt:lpstr>Recessive</vt:lpstr>
      <vt:lpstr>Recessive</vt:lpstr>
      <vt:lpstr>Homozygous</vt:lpstr>
      <vt:lpstr>Homozygous</vt:lpstr>
      <vt:lpstr>Heterozygous</vt:lpstr>
      <vt:lpstr>Heterozygous</vt:lpstr>
      <vt:lpstr>Homozygous Dominant</vt:lpstr>
      <vt:lpstr>Homozygous Dominant</vt:lpstr>
      <vt:lpstr>Homozygous Recessive</vt:lpstr>
      <vt:lpstr>Homozygous Recessive</vt:lpstr>
      <vt:lpstr>Genotype</vt:lpstr>
      <vt:lpstr>Genotype</vt:lpstr>
      <vt:lpstr>Phenotype</vt:lpstr>
      <vt:lpstr>Phenotype</vt:lpstr>
      <vt:lpstr>Artificial Selection  (aka Selective Breeding)</vt:lpstr>
      <vt:lpstr>Artificial Selection  (aka Selective Breeding)</vt:lpstr>
      <vt:lpstr>Genetic Engineering</vt:lpstr>
      <vt:lpstr>Genetic Engineering</vt:lpstr>
      <vt:lpstr>Genetic Engineering </vt:lpstr>
      <vt:lpstr>Genetic Engineering </vt:lpstr>
    </vt:vector>
  </TitlesOfParts>
  <Company>Spring Lake Park Schools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Setting up Google Drive</dc:title>
  <dc:creator>Christopher Clark</dc:creator>
  <cp:lastModifiedBy>User</cp:lastModifiedBy>
  <cp:revision>50</cp:revision>
  <cp:lastPrinted>2013-01-07T14:00:55Z</cp:lastPrinted>
  <dcterms:created xsi:type="dcterms:W3CDTF">2012-12-19T21:51:43Z</dcterms:created>
  <dcterms:modified xsi:type="dcterms:W3CDTF">2014-02-06T17:49:10Z</dcterms:modified>
</cp:coreProperties>
</file>